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  <p:sldId id="261" r:id="rId7"/>
    <p:sldId id="271" r:id="rId8"/>
    <p:sldId id="262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32741-A780-490D-97EB-84CDC339C48B}" type="datetimeFigureOut">
              <a:rPr lang="en-US" smtClean="0"/>
              <a:pPr/>
              <a:t>9/20/2020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b="1"/>
              <a:t>ЦИЉЕВИ И ПОСТАВЉАЊЕ ЦИЉЕВА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91200"/>
            <a:ext cx="6400800" cy="1752600"/>
          </a:xfrm>
        </p:spPr>
        <p:txBody>
          <a:bodyPr/>
          <a:lstStyle/>
          <a:p>
            <a:endParaRPr lang="sr-Cyrl-RS" dirty="0"/>
          </a:p>
        </p:txBody>
      </p:sp>
      <p:pic>
        <p:nvPicPr>
          <p:cNvPr id="1026" name="Picture 2" descr="C:\Users\Katarina\Desktop\zdravstvo_investicije_040211_tw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5527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674"/>
    </mc:Choice>
    <mc:Fallback xmlns="">
      <p:transition spd="slow" advTm="2967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sr-Cyrl-RS"/>
              <a:t>П</a:t>
            </a:r>
            <a:r>
              <a:rPr lang="en-US"/>
              <a:t>ојам (</a:t>
            </a:r>
            <a:r>
              <a:rPr lang="sr-Cyrl-RS"/>
              <a:t>дефиниција</a:t>
            </a:r>
            <a:r>
              <a:rPr lang="en-US"/>
              <a:t>) </a:t>
            </a:r>
            <a:r>
              <a:rPr lang="sr-Cyrl-RS"/>
              <a:t>Ц</a:t>
            </a:r>
            <a:r>
              <a:rPr lang="en-US"/>
              <a:t>иља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b="1"/>
              <a:t>	Циљ </a:t>
            </a:r>
            <a:r>
              <a:rPr lang="en-US" b="1"/>
              <a:t>је базична (основна) </a:t>
            </a:r>
            <a:r>
              <a:rPr lang="en-US" b="1" i="1"/>
              <a:t>намера </a:t>
            </a:r>
            <a:r>
              <a:rPr lang="en-US" b="1"/>
              <a:t>и </a:t>
            </a:r>
            <a:r>
              <a:rPr lang="en-US" b="1" i="1"/>
              <a:t>мисија</a:t>
            </a:r>
            <a:r>
              <a:rPr lang="en-US" b="1"/>
              <a:t> једне организације/институције која се труди да је оствари.</a:t>
            </a:r>
            <a:endParaRPr lang="en-US"/>
          </a:p>
          <a:p>
            <a:endParaRPr lang="sr-Cyrl-RS"/>
          </a:p>
        </p:txBody>
      </p:sp>
      <p:pic>
        <p:nvPicPr>
          <p:cNvPr id="1026" name="Picture 2" descr="C:\Users\Katarina\Desktop\cil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9763" y="3658140"/>
            <a:ext cx="4694237" cy="31998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852"/>
    </mc:Choice>
    <mc:Fallback xmlns="">
      <p:transition spd="slow" advTm="4885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Да би смо дефинисали циљеве, потребно је знати </a:t>
            </a:r>
            <a:br>
              <a:rPr lang="sr-Cyrl-RS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r>
              <a:rPr lang="sr-Cyrl-RS"/>
              <a:t>Ш</a:t>
            </a:r>
            <a:r>
              <a:rPr lang="en-US"/>
              <a:t>та радимо?</a:t>
            </a:r>
            <a:endParaRPr lang="sr-Cyrl-RS"/>
          </a:p>
          <a:p>
            <a:r>
              <a:rPr lang="sr-Cyrl-RS"/>
              <a:t>Ш</a:t>
            </a:r>
            <a:r>
              <a:rPr lang="en-US"/>
              <a:t>та смо постигли?</a:t>
            </a:r>
            <a:endParaRPr lang="sr-Cyrl-RS"/>
          </a:p>
          <a:p>
            <a:r>
              <a:rPr lang="sr-Cyrl-RS"/>
              <a:t>Ш</a:t>
            </a:r>
            <a:r>
              <a:rPr lang="en-US"/>
              <a:t>та бисмо желели да постигнемо?</a:t>
            </a:r>
            <a:endParaRPr lang="sr-Cyrl-RS"/>
          </a:p>
          <a:p>
            <a:r>
              <a:rPr lang="sr-Cyrl-RS"/>
              <a:t>К</a:t>
            </a:r>
            <a:r>
              <a:rPr lang="en-US"/>
              <a:t>ако бисмо желели да постигнемо?</a:t>
            </a:r>
            <a:endParaRPr lang="sr-Cyrl-RS"/>
          </a:p>
          <a:p>
            <a:r>
              <a:rPr lang="sr-Cyrl-RS"/>
              <a:t>З</a:t>
            </a:r>
            <a:r>
              <a:rPr lang="en-US"/>
              <a:t>а</a:t>
            </a:r>
            <a:r>
              <a:rPr lang="sr-Cyrl-RS"/>
              <a:t>ш</a:t>
            </a:r>
            <a:r>
              <a:rPr lang="en-US"/>
              <a:t>то би то желели да постигнемо?</a:t>
            </a:r>
            <a:endParaRPr lang="sr-Cyrl-RS"/>
          </a:p>
          <a:p>
            <a:r>
              <a:rPr lang="sr-Cyrl-RS"/>
              <a:t>...?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377"/>
    </mc:Choice>
    <mc:Fallback xmlns="">
      <p:transition spd="slow" advTm="6937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Подела/</a:t>
            </a:r>
            <a:r>
              <a:rPr lang="sr-Cyrl-RS"/>
              <a:t>В</a:t>
            </a:r>
            <a:r>
              <a:rPr lang="en-US"/>
              <a:t>рсте</a:t>
            </a:r>
            <a:r>
              <a:rPr lang="sr-Cyrl-RS"/>
              <a:t>,</a:t>
            </a:r>
            <a:r>
              <a:rPr lang="en-US"/>
              <a:t> </a:t>
            </a:r>
            <a:br>
              <a:rPr lang="sr-Cyrl-RS"/>
            </a:br>
            <a:r>
              <a:rPr lang="sr-Cyrl-RS"/>
              <a:t>К</a:t>
            </a:r>
            <a:r>
              <a:rPr lang="en-US"/>
              <a:t>ласификација </a:t>
            </a:r>
            <a:r>
              <a:rPr lang="sr-Cyrl-RS"/>
              <a:t>Ц</a:t>
            </a:r>
            <a:r>
              <a:rPr lang="en-US"/>
              <a:t>иљева</a:t>
            </a:r>
            <a:br>
              <a:rPr lang="sr-Cyrl-RS"/>
            </a:br>
            <a:r>
              <a:rPr lang="en-US"/>
              <a:t>↓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4525963"/>
          </a:xfrm>
        </p:spPr>
        <p:txBody>
          <a:bodyPr/>
          <a:lstStyle/>
          <a:p>
            <a:r>
              <a:rPr lang="sr-Cyrl-RS"/>
              <a:t>О</a:t>
            </a:r>
            <a:r>
              <a:rPr lang="en-US"/>
              <a:t>пште</a:t>
            </a:r>
            <a:r>
              <a:rPr lang="sr-Cyrl-RS"/>
              <a:t> циљеве</a:t>
            </a:r>
            <a:r>
              <a:rPr lang="en-US"/>
              <a:t> </a:t>
            </a:r>
            <a:endParaRPr lang="sr-Cyrl-RS"/>
          </a:p>
          <a:p>
            <a:r>
              <a:rPr lang="sr-Cyrl-RS"/>
              <a:t>С</a:t>
            </a:r>
            <a:r>
              <a:rPr lang="en-US"/>
              <a:t>пецифичне</a:t>
            </a:r>
            <a:r>
              <a:rPr lang="sr-Cyrl-RS"/>
              <a:t> циљеве</a:t>
            </a:r>
          </a:p>
          <a:p>
            <a:r>
              <a:rPr lang="sr-Cyrl-RS"/>
              <a:t>Н</a:t>
            </a:r>
            <a:r>
              <a:rPr lang="en-US"/>
              <a:t>епосредне</a:t>
            </a:r>
            <a:r>
              <a:rPr lang="sr-Cyrl-RS"/>
              <a:t> циљеве</a:t>
            </a:r>
          </a:p>
        </p:txBody>
      </p:sp>
      <p:pic>
        <p:nvPicPr>
          <p:cNvPr id="1026" name="Picture 2" descr="C:\Users\Katarina\Desktop\Fotolia_66576980_X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191000"/>
            <a:ext cx="3429000" cy="2283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314"/>
    </mc:Choice>
    <mc:Fallback xmlns="">
      <p:transition spd="slow" advTm="13931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Хијерархија</a:t>
            </a:r>
            <a:r>
              <a:rPr lang="en-US"/>
              <a:t> је реч, </a:t>
            </a:r>
            <a:br>
              <a:rPr lang="sr-Cyrl-RS"/>
            </a:br>
            <a:r>
              <a:rPr lang="en-US"/>
              <a:t>порекл</a:t>
            </a:r>
            <a:r>
              <a:rPr lang="sr-Cyrl-RS"/>
              <a:t>ом од ког језика?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/>
              <a:t>	</a:t>
            </a:r>
            <a:endParaRPr lang="en-US"/>
          </a:p>
          <a:p>
            <a:pPr>
              <a:buNone/>
            </a:pPr>
            <a:r>
              <a:rPr lang="en-US"/>
              <a:t>               </a:t>
            </a:r>
            <a:r>
              <a:rPr lang="sr-Cyrl-RS" b="1"/>
              <a:t>Од грчког језика!</a:t>
            </a:r>
          </a:p>
        </p:txBody>
      </p:sp>
      <p:pic>
        <p:nvPicPr>
          <p:cNvPr id="1026" name="Picture 2" descr="C:\Users\Katarina\Desktop\construcao (20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90800"/>
            <a:ext cx="2813957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Хијерархија циљева предствља покушај да се циљеви поделе, поређају према редоследу, </a:t>
            </a:r>
            <a:br>
              <a:rPr lang="sr-Cyrl-RS"/>
            </a:br>
            <a:r>
              <a:rPr lang="en-US"/>
              <a:t>односно нивоима</a:t>
            </a:r>
            <a:br>
              <a:rPr lang="sr-Cyrl-RS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/>
              <a:t>	</a:t>
            </a:r>
            <a:r>
              <a:rPr lang="sr-Cyrl-RS" b="1"/>
              <a:t>О</a:t>
            </a:r>
            <a:r>
              <a:rPr lang="en-US" b="1"/>
              <a:t>пшти циљ → </a:t>
            </a:r>
            <a:r>
              <a:rPr lang="sr-Cyrl-RS" b="1"/>
              <a:t>П</a:t>
            </a:r>
            <a:r>
              <a:rPr lang="en-US" b="1"/>
              <a:t>обољшање општег стања</a:t>
            </a:r>
          </a:p>
          <a:p>
            <a:endParaRPr lang="sr-Cyrl-RS"/>
          </a:p>
        </p:txBody>
      </p:sp>
      <p:pic>
        <p:nvPicPr>
          <p:cNvPr id="1026" name="Picture 2" descr="C:\Users\Katarina\Desktop\doctor-0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962400"/>
            <a:ext cx="2476500" cy="2476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952"/>
    </mc:Choice>
    <mc:Fallback xmlns="">
      <p:transition spd="slow" advTm="3895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Постављање циљева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Познавати ситуацију</a:t>
            </a:r>
          </a:p>
          <a:p>
            <a:r>
              <a:rPr lang="sr-Cyrl-RS" dirty="0"/>
              <a:t>Извршити детаљну анализу ситуације</a:t>
            </a:r>
          </a:p>
          <a:p>
            <a:r>
              <a:rPr lang="sr-Cyrl-RS" dirty="0"/>
              <a:t>Одредити проблеме и приоритете</a:t>
            </a:r>
          </a:p>
          <a:p>
            <a:r>
              <a:rPr lang="sr-Cyrl-RS" dirty="0"/>
              <a:t>Одредити могућност за њихово постизање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4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666"/>
    </mc:Choice>
    <mc:Fallback xmlns="">
      <p:transition spd="slow" advTm="78666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Примена и евалуација </a:t>
            </a:r>
            <a:br>
              <a:rPr lang="sr-Cyrl-RS"/>
            </a:br>
            <a:r>
              <a:rPr lang="en-US"/>
              <a:t>постављених циљева</a:t>
            </a:r>
            <a:br>
              <a:rPr lang="sr-Cyrl-RS"/>
            </a:br>
            <a:r>
              <a:rPr lang="en-US"/>
              <a:t>↓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/>
              <a:t>	</a:t>
            </a:r>
            <a:r>
              <a:rPr lang="en-US"/>
              <a:t>… </a:t>
            </a:r>
            <a:r>
              <a:rPr lang="sr-Cyrl-RS" b="1"/>
              <a:t>О</a:t>
            </a:r>
            <a:r>
              <a:rPr lang="en-US" b="1"/>
              <a:t>ценa да ли су акције довеле до промена</a:t>
            </a:r>
            <a:r>
              <a:rPr lang="sr-Cyrl-RS" b="1"/>
              <a:t>,</a:t>
            </a:r>
            <a:r>
              <a:rPr lang="en-US" b="1"/>
              <a:t> које утичу на постизање циљева!?! </a:t>
            </a:r>
            <a:endParaRPr lang="sr-Cyrl-RS" b="1"/>
          </a:p>
        </p:txBody>
      </p:sp>
      <p:pic>
        <p:nvPicPr>
          <p:cNvPr id="1026" name="Picture 2" descr="C:\Users\Katarina\Desktop\zivotni-cil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581400"/>
            <a:ext cx="5242561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784"/>
    </mc:Choice>
    <mc:Fallback xmlns="">
      <p:transition spd="slow" advTm="8578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53000"/>
            <a:ext cx="8229600" cy="1371600"/>
          </a:xfrm>
        </p:spPr>
        <p:txBody>
          <a:bodyPr>
            <a:noAutofit/>
          </a:bodyPr>
          <a:lstStyle/>
          <a:p>
            <a:r>
              <a:rPr lang="sr-Cyrl-RS" sz="5400" b="1"/>
              <a:t>ХВАЛА НА ПАЖЊИ</a:t>
            </a:r>
            <a:br>
              <a:rPr lang="sr-Cyrl-RS" sz="5400" b="1"/>
            </a:br>
            <a:r>
              <a:rPr lang="sr-Cyrl-RS" sz="5400" b="1"/>
              <a:t>ПИТАЊА</a:t>
            </a:r>
          </a:p>
        </p:txBody>
      </p:sp>
      <p:pic>
        <p:nvPicPr>
          <p:cNvPr id="1026" name="Picture 2" descr="C:\Users\Katarina\Desktop\doctora-0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220"/>
            <a:ext cx="38100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190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ЦИЉЕВИ И ПОСТАВЉАЊЕ ЦИЉЕВА</vt:lpstr>
      <vt:lpstr>Појам (дефиниција) Циља</vt:lpstr>
      <vt:lpstr>Да би смо дефинисали циљеве, потребно је знати  ↓</vt:lpstr>
      <vt:lpstr>Подела/Врсте,  Класификација Циљева ↓ </vt:lpstr>
      <vt:lpstr>Хијерархија је реч,  пореклом од ког језика?</vt:lpstr>
      <vt:lpstr>Хијерархија циљева предствља покушај да се циљеви поделе, поређају према редоследу,  односно нивоима ↓</vt:lpstr>
      <vt:lpstr>Постављање циљева</vt:lpstr>
      <vt:lpstr>Примена и евалуација  постављених циљева ↓ </vt:lpstr>
      <vt:lpstr>ХВАЛА НА ПАЖЊИ ПИТАЊА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ЦИЉЕВИ И ПОСТАВЉАЊЕ ЦИЉЕВА</dc:title>
  <dc:creator>Katarina</dc:creator>
  <cp:lastModifiedBy>Majda</cp:lastModifiedBy>
  <cp:revision>61</cp:revision>
  <dcterms:created xsi:type="dcterms:W3CDTF">2016-10-30T16:03:42Z</dcterms:created>
  <dcterms:modified xsi:type="dcterms:W3CDTF">2020-09-20T10:35:32Z</dcterms:modified>
</cp:coreProperties>
</file>